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300" r:id="rId2"/>
    <p:sldId id="273" r:id="rId3"/>
    <p:sldId id="269" r:id="rId4"/>
    <p:sldId id="327" r:id="rId5"/>
    <p:sldId id="268" r:id="rId6"/>
    <p:sldId id="293"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53" autoAdjust="0"/>
    <p:restoredTop sz="86411"/>
  </p:normalViewPr>
  <p:slideViewPr>
    <p:cSldViewPr snapToGrid="0" snapToObjects="1">
      <p:cViewPr varScale="1">
        <p:scale>
          <a:sx n="130" d="100"/>
          <a:sy n="130" d="100"/>
        </p:scale>
        <p:origin x="288"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9C4E974-0D70-0A43-958E-9B93EB318D2B}" type="datetimeFigureOut">
              <a:rPr lang="en-US" smtClean="0"/>
              <a:t>9/16/21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42A9B3-C29A-CD43-9D8B-5864C532B975}" type="slidenum">
              <a:rPr lang="en-US" smtClean="0"/>
              <a:t>‹#›</a:t>
            </a:fld>
            <a:endParaRPr lang="en-US"/>
          </a:p>
        </p:txBody>
      </p:sp>
    </p:spTree>
    <p:extLst>
      <p:ext uri="{BB962C8B-B14F-4D97-AF65-F5344CB8AC3E}">
        <p14:creationId xmlns:p14="http://schemas.microsoft.com/office/powerpoint/2010/main" val="36035088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85CA8193-9070-B443-B7AF-4CA15A47F68D}" type="slidenum">
              <a:rPr lang="en-US" smtClean="0"/>
              <a:t>1</a:t>
            </a:fld>
            <a:endParaRPr lang="en-US"/>
          </a:p>
        </p:txBody>
      </p:sp>
    </p:spTree>
    <p:extLst>
      <p:ext uri="{BB962C8B-B14F-4D97-AF65-F5344CB8AC3E}">
        <p14:creationId xmlns:p14="http://schemas.microsoft.com/office/powerpoint/2010/main" val="12750172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FBFA32-60A9-E14C-A920-B708B6A93A2D}" type="slidenum">
              <a:rPr lang="en-US" smtClean="0"/>
              <a:t>5</a:t>
            </a:fld>
            <a:endParaRPr lang="en-US"/>
          </a:p>
        </p:txBody>
      </p:sp>
    </p:spTree>
    <p:extLst>
      <p:ext uri="{BB962C8B-B14F-4D97-AF65-F5344CB8AC3E}">
        <p14:creationId xmlns:p14="http://schemas.microsoft.com/office/powerpoint/2010/main" val="945383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A1C8DA-9568-CD48-ADCF-50D340B53C56}" type="slidenum">
              <a:rPr lang="en-US" smtClean="0"/>
              <a:t>6</a:t>
            </a:fld>
            <a:endParaRPr lang="en-US"/>
          </a:p>
        </p:txBody>
      </p:sp>
    </p:spTree>
    <p:extLst>
      <p:ext uri="{BB962C8B-B14F-4D97-AF65-F5344CB8AC3E}">
        <p14:creationId xmlns:p14="http://schemas.microsoft.com/office/powerpoint/2010/main" val="687170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8AD319DB-2CC3-6B4D-B577-691BED7DEA0B}"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1106874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AD319DB-2CC3-6B4D-B577-691BED7DEA0B}"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2953421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AD319DB-2CC3-6B4D-B577-691BED7DEA0B}"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3316527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AD319DB-2CC3-6B4D-B577-691BED7DEA0B}"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1958245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5"/>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AD319DB-2CC3-6B4D-B577-691BED7DEA0B}"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224140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8AD319DB-2CC3-6B4D-B577-691BED7DEA0B}"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2560775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2"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2"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AD319DB-2CC3-6B4D-B577-691BED7DEA0B}" type="datetimeFigureOut">
              <a:rPr lang="en-US" smtClean="0"/>
              <a:t>9/16/21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305611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8AD319DB-2CC3-6B4D-B577-691BED7DEA0B}" type="datetimeFigureOut">
              <a:rPr lang="en-US" smtClean="0"/>
              <a:t>9/16/21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962145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D319DB-2CC3-6B4D-B577-691BED7DEA0B}" type="datetimeFigureOut">
              <a:rPr lang="en-US" smtClean="0"/>
              <a:t>9/16/21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1118094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1" y="273052"/>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AD319DB-2CC3-6B4D-B577-691BED7DEA0B}"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1346013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AD319DB-2CC3-6B4D-B577-691BED7DEA0B}"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1C5AFFB-27E1-1243-BF0F-20519F13EE22}" type="slidenum">
              <a:rPr lang="en-US" smtClean="0"/>
              <a:t>‹#›</a:t>
            </a:fld>
            <a:endParaRPr lang="en-US"/>
          </a:p>
        </p:txBody>
      </p:sp>
    </p:spTree>
    <p:extLst>
      <p:ext uri="{BB962C8B-B14F-4D97-AF65-F5344CB8AC3E}">
        <p14:creationId xmlns:p14="http://schemas.microsoft.com/office/powerpoint/2010/main" val="992026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D319DB-2CC3-6B4D-B577-691BED7DEA0B}" type="datetimeFigureOut">
              <a:rPr lang="en-US" smtClean="0"/>
              <a:t>9/16/21</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C5AFFB-27E1-1243-BF0F-20519F13EE22}" type="slidenum">
              <a:rPr lang="en-US" smtClean="0"/>
              <a:t>‹#›</a:t>
            </a:fld>
            <a:endParaRPr lang="en-US"/>
          </a:p>
        </p:txBody>
      </p:sp>
    </p:spTree>
    <p:extLst>
      <p:ext uri="{BB962C8B-B14F-4D97-AF65-F5344CB8AC3E}">
        <p14:creationId xmlns:p14="http://schemas.microsoft.com/office/powerpoint/2010/main" val="4904432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mailto:pm286@cam.ac.uk"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7245942" y="6260057"/>
            <a:ext cx="1934942" cy="676990"/>
          </a:xfrm>
          <a:prstGeom prst="rect">
            <a:avLst/>
          </a:prstGeom>
        </p:spPr>
      </p:pic>
      <p:pic>
        <p:nvPicPr>
          <p:cNvPr id="10" name="Shape 35"/>
          <p:cNvPicPr preferRelativeResize="0"/>
          <p:nvPr/>
        </p:nvPicPr>
        <p:blipFill>
          <a:blip r:embed="rId4"/>
          <a:stretch>
            <a:fillRect/>
          </a:stretch>
        </p:blipFill>
        <p:spPr>
          <a:xfrm>
            <a:off x="142875" y="6156871"/>
            <a:ext cx="2238375" cy="612384"/>
          </a:xfrm>
          <a:prstGeom prst="rect">
            <a:avLst/>
          </a:prstGeom>
          <a:solidFill>
            <a:schemeClr val="bg1"/>
          </a:solidFill>
          <a:ln>
            <a:noFill/>
          </a:ln>
        </p:spPr>
      </p:pic>
      <p:sp>
        <p:nvSpPr>
          <p:cNvPr id="3" name="TextBox 2"/>
          <p:cNvSpPr txBox="1"/>
          <p:nvPr/>
        </p:nvSpPr>
        <p:spPr>
          <a:xfrm>
            <a:off x="5267422" y="6500325"/>
            <a:ext cx="1989327" cy="369332"/>
          </a:xfrm>
          <a:prstGeom prst="rect">
            <a:avLst/>
          </a:prstGeom>
          <a:noFill/>
        </p:spPr>
        <p:txBody>
          <a:bodyPr wrap="none" rtlCol="0">
            <a:spAutoFit/>
          </a:bodyPr>
          <a:lstStyle/>
          <a:p>
            <a:r>
              <a:rPr lang="en-US" dirty="0">
                <a:hlinkClick r:id="rId5"/>
              </a:rPr>
              <a:t>pm286@cam.ac.uk</a:t>
            </a:r>
            <a:endParaRPr lang="en-US" dirty="0"/>
          </a:p>
        </p:txBody>
      </p:sp>
      <p:sp>
        <p:nvSpPr>
          <p:cNvPr id="17" name="Rectangle 16">
            <a:extLst>
              <a:ext uri="{FF2B5EF4-FFF2-40B4-BE49-F238E27FC236}">
                <a16:creationId xmlns:a16="http://schemas.microsoft.com/office/drawing/2014/main" id="{8AA07063-DC45-604C-ABB2-2FC2A2A15903}"/>
              </a:ext>
            </a:extLst>
          </p:cNvPr>
          <p:cNvSpPr/>
          <p:nvPr/>
        </p:nvSpPr>
        <p:spPr>
          <a:xfrm>
            <a:off x="1396785" y="259659"/>
            <a:ext cx="6752361" cy="584775"/>
          </a:xfrm>
          <a:prstGeom prst="rect">
            <a:avLst/>
          </a:prstGeom>
          <a:solidFill>
            <a:srgbClr val="FFFFFF"/>
          </a:solidFill>
        </p:spPr>
        <p:txBody>
          <a:bodyPr wrap="none">
            <a:spAutoFit/>
          </a:bodyPr>
          <a:lstStyle/>
          <a:p>
            <a:r>
              <a:rPr lang="en-GB" sz="3200" b="1" dirty="0">
                <a:solidFill>
                  <a:srgbClr val="FF0000"/>
                </a:solidFill>
              </a:rPr>
              <a:t>The Right to READ is the Right to MINE</a:t>
            </a:r>
          </a:p>
        </p:txBody>
      </p:sp>
      <p:pic>
        <p:nvPicPr>
          <p:cNvPr id="20" name="Picture 19">
            <a:extLst>
              <a:ext uri="{FF2B5EF4-FFF2-40B4-BE49-F238E27FC236}">
                <a16:creationId xmlns:a16="http://schemas.microsoft.com/office/drawing/2014/main" id="{01E16F3B-1B6D-C246-9FF2-846B67B7D4E3}"/>
              </a:ext>
            </a:extLst>
          </p:cNvPr>
          <p:cNvPicPr>
            <a:picLocks noChangeAspect="1"/>
          </p:cNvPicPr>
          <p:nvPr/>
        </p:nvPicPr>
        <p:blipFill>
          <a:blip r:embed="rId6"/>
          <a:stretch>
            <a:fillRect/>
          </a:stretch>
        </p:blipFill>
        <p:spPr>
          <a:xfrm>
            <a:off x="6501213" y="3044952"/>
            <a:ext cx="2457602" cy="3094971"/>
          </a:xfrm>
          <a:prstGeom prst="rect">
            <a:avLst/>
          </a:prstGeom>
        </p:spPr>
      </p:pic>
      <p:sp>
        <p:nvSpPr>
          <p:cNvPr id="21" name="TextBox 20">
            <a:extLst>
              <a:ext uri="{FF2B5EF4-FFF2-40B4-BE49-F238E27FC236}">
                <a16:creationId xmlns:a16="http://schemas.microsoft.com/office/drawing/2014/main" id="{816BC6AC-B3B1-BE4E-BF23-4133F130FDEE}"/>
              </a:ext>
            </a:extLst>
          </p:cNvPr>
          <p:cNvSpPr txBox="1"/>
          <p:nvPr/>
        </p:nvSpPr>
        <p:spPr>
          <a:xfrm>
            <a:off x="347471" y="991048"/>
            <a:ext cx="8333391" cy="4031873"/>
          </a:xfrm>
          <a:prstGeom prst="rect">
            <a:avLst/>
          </a:prstGeom>
          <a:noFill/>
        </p:spPr>
        <p:txBody>
          <a:bodyPr wrap="square" rtlCol="0">
            <a:spAutoFit/>
          </a:bodyPr>
          <a:lstStyle/>
          <a:p>
            <a:pPr marL="285750" indent="-285750">
              <a:buFont typeface="Arial" panose="020B0604020202020204" pitchFamily="34" charset="0"/>
              <a:buChar char="•"/>
            </a:pPr>
            <a:r>
              <a:rPr lang="en-US" sz="3200" dirty="0"/>
              <a:t>Content-mining (TDM) saves years of work and hugely advances knowledge</a:t>
            </a:r>
          </a:p>
          <a:p>
            <a:pPr marL="285750" indent="-285750">
              <a:buFont typeface="Arial" panose="020B0604020202020204" pitchFamily="34" charset="0"/>
              <a:buChar char="•"/>
            </a:pPr>
            <a:r>
              <a:rPr lang="en-US" sz="3200" dirty="0"/>
              <a:t>Legal, but obstructed by Elsevier</a:t>
            </a:r>
          </a:p>
          <a:p>
            <a:pPr marL="285750" indent="-285750">
              <a:buFont typeface="Arial" panose="020B0604020202020204" pitchFamily="34" charset="0"/>
              <a:buChar char="•"/>
            </a:pPr>
            <a:r>
              <a:rPr lang="en-US" sz="3200" dirty="0"/>
              <a:t>Elsevier records/</a:t>
            </a:r>
            <a:r>
              <a:rPr lang="en-US" sz="3200" dirty="0" err="1"/>
              <a:t>deanonymises</a:t>
            </a:r>
            <a:r>
              <a:rPr lang="en-US" sz="3200" dirty="0"/>
              <a:t> every download </a:t>
            </a:r>
          </a:p>
          <a:p>
            <a:pPr marL="285750" indent="-285750">
              <a:buFont typeface="Arial" panose="020B0604020202020204" pitchFamily="34" charset="0"/>
              <a:buChar char="•"/>
            </a:pPr>
            <a:r>
              <a:rPr lang="en-US" sz="3200" dirty="0"/>
              <a:t>Technical solutions and tools exist </a:t>
            </a:r>
          </a:p>
          <a:p>
            <a:pPr marL="285750" indent="-285750">
              <a:buFont typeface="Arial" panose="020B0604020202020204" pitchFamily="34" charset="0"/>
              <a:buChar char="•"/>
            </a:pPr>
            <a:r>
              <a:rPr lang="en-US" sz="3200" dirty="0"/>
              <a:t>Enforce Mining through contract</a:t>
            </a:r>
          </a:p>
          <a:p>
            <a:pPr marL="285750" indent="-285750">
              <a:buFont typeface="Arial" panose="020B0604020202020204" pitchFamily="34" charset="0"/>
              <a:buChar char="•"/>
            </a:pPr>
            <a:r>
              <a:rPr lang="en-US" sz="3200" dirty="0"/>
              <a:t>Cache content.  (? trusted third party)</a:t>
            </a:r>
          </a:p>
          <a:p>
            <a:pPr marL="285750" indent="-285750">
              <a:buFont typeface="Arial" panose="020B0604020202020204" pitchFamily="34" charset="0"/>
              <a:buChar char="•"/>
            </a:pPr>
            <a:r>
              <a:rPr lang="en-US" sz="3200" dirty="0"/>
              <a:t>Do we control Mining or does Elsevier?</a:t>
            </a:r>
          </a:p>
        </p:txBody>
      </p:sp>
      <p:sp>
        <p:nvSpPr>
          <p:cNvPr id="22" name="TextBox 21">
            <a:extLst>
              <a:ext uri="{FF2B5EF4-FFF2-40B4-BE49-F238E27FC236}">
                <a16:creationId xmlns:a16="http://schemas.microsoft.com/office/drawing/2014/main" id="{C47256F3-8392-5F40-9D03-E357688593F2}"/>
              </a:ext>
            </a:extLst>
          </p:cNvPr>
          <p:cNvSpPr txBox="1"/>
          <p:nvPr/>
        </p:nvSpPr>
        <p:spPr>
          <a:xfrm>
            <a:off x="2424026" y="6439840"/>
            <a:ext cx="2955489" cy="369332"/>
          </a:xfrm>
          <a:prstGeom prst="rect">
            <a:avLst/>
          </a:prstGeom>
          <a:noFill/>
        </p:spPr>
        <p:txBody>
          <a:bodyPr wrap="none" rtlCol="0">
            <a:spAutoFit/>
          </a:bodyPr>
          <a:lstStyle/>
          <a:p>
            <a:r>
              <a:rPr lang="en-US" dirty="0"/>
              <a:t>Peter Murray-Rust, Chemistry</a:t>
            </a:r>
          </a:p>
        </p:txBody>
      </p:sp>
      <p:sp>
        <p:nvSpPr>
          <p:cNvPr id="2" name="TextBox 1">
            <a:extLst>
              <a:ext uri="{FF2B5EF4-FFF2-40B4-BE49-F238E27FC236}">
                <a16:creationId xmlns:a16="http://schemas.microsoft.com/office/drawing/2014/main" id="{DABBF05C-23B5-FF45-BAF1-C3E2A9F6A122}"/>
              </a:ext>
            </a:extLst>
          </p:cNvPr>
          <p:cNvSpPr txBox="1"/>
          <p:nvPr/>
        </p:nvSpPr>
        <p:spPr>
          <a:xfrm>
            <a:off x="2660074" y="4984868"/>
            <a:ext cx="2953694" cy="369332"/>
          </a:xfrm>
          <a:prstGeom prst="rect">
            <a:avLst/>
          </a:prstGeom>
          <a:noFill/>
        </p:spPr>
        <p:txBody>
          <a:bodyPr wrap="none" rtlCol="0">
            <a:spAutoFit/>
          </a:bodyPr>
          <a:lstStyle/>
          <a:p>
            <a:r>
              <a:rPr lang="en-US" i="1" dirty="0"/>
              <a:t>With 5 more illustrative slides</a:t>
            </a:r>
          </a:p>
        </p:txBody>
      </p:sp>
      <p:sp>
        <p:nvSpPr>
          <p:cNvPr id="4" name="TextBox 3">
            <a:extLst>
              <a:ext uri="{FF2B5EF4-FFF2-40B4-BE49-F238E27FC236}">
                <a16:creationId xmlns:a16="http://schemas.microsoft.com/office/drawing/2014/main" id="{A59BCFE7-36DF-EC48-8309-8AFEE6133DB2}"/>
              </a:ext>
            </a:extLst>
          </p:cNvPr>
          <p:cNvSpPr txBox="1"/>
          <p:nvPr/>
        </p:nvSpPr>
        <p:spPr>
          <a:xfrm>
            <a:off x="892560" y="5532811"/>
            <a:ext cx="5286704" cy="369332"/>
          </a:xfrm>
          <a:prstGeom prst="rect">
            <a:avLst/>
          </a:prstGeom>
          <a:noFill/>
        </p:spPr>
        <p:txBody>
          <a:bodyPr wrap="none" rtlCol="0">
            <a:spAutoFit/>
          </a:bodyPr>
          <a:lstStyle/>
          <a:p>
            <a:r>
              <a:rPr lang="en-US" dirty="0"/>
              <a:t>PM-R is happy to give more information to negotiators</a:t>
            </a:r>
          </a:p>
        </p:txBody>
      </p:sp>
    </p:spTree>
    <p:extLst>
      <p:ext uri="{BB962C8B-B14F-4D97-AF65-F5344CB8AC3E}">
        <p14:creationId xmlns:p14="http://schemas.microsoft.com/office/powerpoint/2010/main" val="42761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54000"/>
            <a:ext cx="9144000" cy="6333450"/>
          </a:xfrm>
          <a:prstGeom prst="rect">
            <a:avLst/>
          </a:prstGeom>
        </p:spPr>
      </p:pic>
      <p:sp>
        <p:nvSpPr>
          <p:cNvPr id="7" name="TextBox 6"/>
          <p:cNvSpPr txBox="1"/>
          <p:nvPr/>
        </p:nvSpPr>
        <p:spPr>
          <a:xfrm>
            <a:off x="2582787" y="6127322"/>
            <a:ext cx="6158224" cy="461665"/>
          </a:xfrm>
          <a:prstGeom prst="rect">
            <a:avLst/>
          </a:prstGeom>
          <a:solidFill>
            <a:schemeClr val="bg1"/>
          </a:solidFill>
          <a:ln>
            <a:solidFill>
              <a:schemeClr val="tx1"/>
            </a:solidFill>
          </a:ln>
        </p:spPr>
        <p:txBody>
          <a:bodyPr wrap="none" rtlCol="0">
            <a:spAutoFit/>
          </a:bodyPr>
          <a:lstStyle/>
          <a:p>
            <a:r>
              <a:rPr lang="en-US" sz="2400" b="1" dirty="0">
                <a:solidFill>
                  <a:srgbClr val="FF0000"/>
                </a:solidFill>
              </a:rPr>
              <a:t>Existing software can do a lot of this in an hour</a:t>
            </a:r>
          </a:p>
        </p:txBody>
      </p:sp>
      <p:sp>
        <p:nvSpPr>
          <p:cNvPr id="8" name="TextBox 7"/>
          <p:cNvSpPr txBox="1"/>
          <p:nvPr/>
        </p:nvSpPr>
        <p:spPr>
          <a:xfrm>
            <a:off x="254916" y="2212016"/>
            <a:ext cx="6237324" cy="3046988"/>
          </a:xfrm>
          <a:prstGeom prst="rect">
            <a:avLst/>
          </a:prstGeom>
          <a:solidFill>
            <a:schemeClr val="bg1"/>
          </a:solidFill>
          <a:ln>
            <a:solidFill>
              <a:srgbClr val="FF0000"/>
            </a:solidFill>
          </a:ln>
        </p:spPr>
        <p:txBody>
          <a:bodyPr wrap="square" rtlCol="0">
            <a:spAutoFit/>
          </a:bodyPr>
          <a:lstStyle/>
          <a:p>
            <a:r>
              <a:rPr lang="en-US" sz="2400" b="1" i="1" dirty="0">
                <a:solidFill>
                  <a:srgbClr val="FF0000"/>
                </a:solidFill>
              </a:rPr>
              <a:t>“there were 10,000 abstracts and due </a:t>
            </a:r>
          </a:p>
          <a:p>
            <a:r>
              <a:rPr lang="en-US" sz="2400" b="1" i="1" dirty="0">
                <a:solidFill>
                  <a:srgbClr val="FF0000"/>
                </a:solidFill>
              </a:rPr>
              <a:t>to time pressures, we split this between 6 researchers. It took about 2-3 days of work (working only on this) to get through </a:t>
            </a:r>
          </a:p>
          <a:p>
            <a:r>
              <a:rPr lang="en-US" sz="2400" b="1" i="1" dirty="0">
                <a:solidFill>
                  <a:srgbClr val="FF0000"/>
                </a:solidFill>
              </a:rPr>
              <a:t>~1,600 papers each. So, at a minimum this</a:t>
            </a:r>
          </a:p>
          <a:p>
            <a:r>
              <a:rPr lang="en-US" sz="2400" b="1" i="1" dirty="0">
                <a:solidFill>
                  <a:srgbClr val="FF0000"/>
                </a:solidFill>
              </a:rPr>
              <a:t> equates to 12 days of full-time work (and would normally be done over several weeks under normal time pressures).” </a:t>
            </a:r>
            <a:r>
              <a:rPr lang="en-US" sz="2400" b="1" i="1" dirty="0" err="1">
                <a:solidFill>
                  <a:srgbClr val="FF0000"/>
                </a:solidFill>
              </a:rPr>
              <a:t>UoC</a:t>
            </a:r>
            <a:r>
              <a:rPr lang="en-US" sz="2400" b="1" i="1" dirty="0">
                <a:solidFill>
                  <a:srgbClr val="FF0000"/>
                </a:solidFill>
              </a:rPr>
              <a:t> researcher </a:t>
            </a:r>
          </a:p>
        </p:txBody>
      </p:sp>
      <p:sp>
        <p:nvSpPr>
          <p:cNvPr id="5" name="TextBox 4">
            <a:extLst>
              <a:ext uri="{FF2B5EF4-FFF2-40B4-BE49-F238E27FC236}">
                <a16:creationId xmlns:a16="http://schemas.microsoft.com/office/drawing/2014/main" id="{B057D85B-8A46-2E4D-90C8-8FB5EDFAD4A3}"/>
              </a:ext>
            </a:extLst>
          </p:cNvPr>
          <p:cNvSpPr txBox="1"/>
          <p:nvPr/>
        </p:nvSpPr>
        <p:spPr>
          <a:xfrm>
            <a:off x="254916" y="5461561"/>
            <a:ext cx="5699061" cy="461665"/>
          </a:xfrm>
          <a:prstGeom prst="rect">
            <a:avLst/>
          </a:prstGeom>
          <a:solidFill>
            <a:schemeClr val="bg1"/>
          </a:solidFill>
          <a:ln>
            <a:solidFill>
              <a:schemeClr val="tx1"/>
            </a:solidFill>
          </a:ln>
        </p:spPr>
        <p:txBody>
          <a:bodyPr wrap="none" rtlCol="0">
            <a:spAutoFit/>
          </a:bodyPr>
          <a:lstStyle/>
          <a:p>
            <a:r>
              <a:rPr lang="en-US" sz="2400" b="1" dirty="0">
                <a:solidFill>
                  <a:srgbClr val="FF0000"/>
                </a:solidFill>
              </a:rPr>
              <a:t>Manual full-text studies take months/years</a:t>
            </a:r>
          </a:p>
        </p:txBody>
      </p:sp>
    </p:spTree>
    <p:extLst>
      <p:ext uri="{BB962C8B-B14F-4D97-AF65-F5344CB8AC3E}">
        <p14:creationId xmlns:p14="http://schemas.microsoft.com/office/powerpoint/2010/main" val="430216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6-03-15 at 09.49.0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7100"/>
            <a:ext cx="9144000" cy="4984587"/>
          </a:xfrm>
          <a:prstGeom prst="rect">
            <a:avLst/>
          </a:prstGeom>
        </p:spPr>
      </p:pic>
      <p:sp>
        <p:nvSpPr>
          <p:cNvPr id="6" name="TextBox 5"/>
          <p:cNvSpPr txBox="1"/>
          <p:nvPr/>
        </p:nvSpPr>
        <p:spPr>
          <a:xfrm>
            <a:off x="2851038" y="196334"/>
            <a:ext cx="3607428" cy="523220"/>
          </a:xfrm>
          <a:prstGeom prst="rect">
            <a:avLst/>
          </a:prstGeom>
          <a:noFill/>
        </p:spPr>
        <p:txBody>
          <a:bodyPr wrap="none" rtlCol="0">
            <a:spAutoFit/>
          </a:bodyPr>
          <a:lstStyle/>
          <a:p>
            <a:pPr algn="r"/>
            <a:r>
              <a:rPr lang="en-US" sz="2800" u="sng" dirty="0"/>
              <a:t>Europe </a:t>
            </a:r>
            <a:r>
              <a:rPr lang="en-US" sz="2800" u="sng" dirty="0" err="1"/>
              <a:t>PubMedCentral</a:t>
            </a:r>
            <a:endParaRPr lang="en-US" sz="2800" u="sng" dirty="0"/>
          </a:p>
        </p:txBody>
      </p:sp>
      <p:sp>
        <p:nvSpPr>
          <p:cNvPr id="2" name="TextBox 1">
            <a:extLst>
              <a:ext uri="{FF2B5EF4-FFF2-40B4-BE49-F238E27FC236}">
                <a16:creationId xmlns:a16="http://schemas.microsoft.com/office/drawing/2014/main" id="{3BC1E5CE-9E79-2F43-9063-9E1304A12F6F}"/>
              </a:ext>
            </a:extLst>
          </p:cNvPr>
          <p:cNvSpPr txBox="1"/>
          <p:nvPr/>
        </p:nvSpPr>
        <p:spPr>
          <a:xfrm rot="19821413">
            <a:off x="-582999" y="2460650"/>
            <a:ext cx="10121169" cy="646331"/>
          </a:xfrm>
          <a:prstGeom prst="rect">
            <a:avLst/>
          </a:prstGeom>
          <a:solidFill>
            <a:schemeClr val="bg1"/>
          </a:solidFill>
        </p:spPr>
        <p:txBody>
          <a:bodyPr wrap="none" rtlCol="0">
            <a:spAutoFit/>
          </a:bodyPr>
          <a:lstStyle/>
          <a:p>
            <a:r>
              <a:rPr lang="en-US" sz="3600" dirty="0">
                <a:solidFill>
                  <a:srgbClr val="C00000"/>
                </a:solidFill>
              </a:rPr>
              <a:t>We routinely download and mine 500 papers/minute</a:t>
            </a:r>
          </a:p>
        </p:txBody>
      </p:sp>
    </p:spTree>
    <p:extLst>
      <p:ext uri="{BB962C8B-B14F-4D97-AF65-F5344CB8AC3E}">
        <p14:creationId xmlns:p14="http://schemas.microsoft.com/office/powerpoint/2010/main" val="1014968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Cambridge: Mining the Daily scientific literature</a:t>
            </a:r>
          </a:p>
        </p:txBody>
      </p:sp>
      <p:pic>
        <p:nvPicPr>
          <p:cNvPr id="5" name="Picture 4" descr="Screen Shot 2016-05-11 at 09.58.5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751" y="1652346"/>
            <a:ext cx="7399723" cy="4228413"/>
          </a:xfrm>
          <a:prstGeom prst="rect">
            <a:avLst/>
          </a:prstGeom>
        </p:spPr>
      </p:pic>
      <p:sp>
        <p:nvSpPr>
          <p:cNvPr id="6" name="TextBox 5"/>
          <p:cNvSpPr txBox="1"/>
          <p:nvPr/>
        </p:nvSpPr>
        <p:spPr>
          <a:xfrm>
            <a:off x="1178143" y="2539716"/>
            <a:ext cx="1423587" cy="369332"/>
          </a:xfrm>
          <a:prstGeom prst="rect">
            <a:avLst/>
          </a:prstGeom>
          <a:noFill/>
          <a:ln>
            <a:noFill/>
          </a:ln>
        </p:spPr>
        <p:txBody>
          <a:bodyPr wrap="none" rtlCol="0">
            <a:spAutoFit/>
          </a:bodyPr>
          <a:lstStyle/>
          <a:p>
            <a:r>
              <a:rPr lang="en-US" dirty="0">
                <a:solidFill>
                  <a:srgbClr val="FFFF00"/>
                </a:solidFill>
              </a:rPr>
              <a:t>Jenny Molloy</a:t>
            </a:r>
          </a:p>
        </p:txBody>
      </p:sp>
      <p:sp>
        <p:nvSpPr>
          <p:cNvPr id="7" name="TextBox 6"/>
          <p:cNvSpPr txBox="1"/>
          <p:nvPr/>
        </p:nvSpPr>
        <p:spPr>
          <a:xfrm>
            <a:off x="3319617" y="2541263"/>
            <a:ext cx="1236712" cy="369332"/>
          </a:xfrm>
          <a:prstGeom prst="rect">
            <a:avLst/>
          </a:prstGeom>
          <a:noFill/>
          <a:ln>
            <a:noFill/>
          </a:ln>
        </p:spPr>
        <p:txBody>
          <a:bodyPr wrap="none" rtlCol="0">
            <a:spAutoFit/>
          </a:bodyPr>
          <a:lstStyle/>
          <a:p>
            <a:r>
              <a:rPr lang="en-US" dirty="0">
                <a:solidFill>
                  <a:srgbClr val="FFFF00"/>
                </a:solidFill>
              </a:rPr>
              <a:t>Tom Arrow</a:t>
            </a:r>
          </a:p>
        </p:txBody>
      </p:sp>
      <p:sp>
        <p:nvSpPr>
          <p:cNvPr id="8" name="TextBox 7"/>
          <p:cNvSpPr txBox="1"/>
          <p:nvPr/>
        </p:nvSpPr>
        <p:spPr>
          <a:xfrm>
            <a:off x="5997215" y="2507450"/>
            <a:ext cx="1467995" cy="369332"/>
          </a:xfrm>
          <a:prstGeom prst="rect">
            <a:avLst/>
          </a:prstGeom>
          <a:noFill/>
          <a:ln>
            <a:noFill/>
          </a:ln>
        </p:spPr>
        <p:txBody>
          <a:bodyPr wrap="none" rtlCol="0">
            <a:spAutoFit/>
          </a:bodyPr>
          <a:lstStyle/>
          <a:p>
            <a:r>
              <a:rPr lang="en-US" dirty="0">
                <a:solidFill>
                  <a:srgbClr val="FFFF00"/>
                </a:solidFill>
              </a:rPr>
              <a:t>Yvonne </a:t>
            </a:r>
            <a:r>
              <a:rPr lang="en-US" dirty="0" err="1">
                <a:solidFill>
                  <a:srgbClr val="FFFF00"/>
                </a:solidFill>
              </a:rPr>
              <a:t>Nobis</a:t>
            </a:r>
            <a:endParaRPr lang="en-US" dirty="0">
              <a:solidFill>
                <a:srgbClr val="FFFF00"/>
              </a:solidFill>
            </a:endParaRPr>
          </a:p>
        </p:txBody>
      </p:sp>
      <p:sp>
        <p:nvSpPr>
          <p:cNvPr id="9" name="TextBox 8"/>
          <p:cNvSpPr txBox="1"/>
          <p:nvPr/>
        </p:nvSpPr>
        <p:spPr>
          <a:xfrm>
            <a:off x="6731212" y="5306663"/>
            <a:ext cx="1601896" cy="369332"/>
          </a:xfrm>
          <a:prstGeom prst="rect">
            <a:avLst/>
          </a:prstGeom>
          <a:noFill/>
          <a:ln>
            <a:noFill/>
          </a:ln>
        </p:spPr>
        <p:txBody>
          <a:bodyPr wrap="none" rtlCol="0">
            <a:spAutoFit/>
          </a:bodyPr>
          <a:lstStyle/>
          <a:p>
            <a:r>
              <a:rPr lang="en-US" dirty="0">
                <a:solidFill>
                  <a:srgbClr val="FFFF00"/>
                </a:solidFill>
              </a:rPr>
              <a:t>Danny Kingsley</a:t>
            </a:r>
          </a:p>
        </p:txBody>
      </p:sp>
      <p:sp>
        <p:nvSpPr>
          <p:cNvPr id="10" name="TextBox 9"/>
          <p:cNvSpPr txBox="1"/>
          <p:nvPr/>
        </p:nvSpPr>
        <p:spPr>
          <a:xfrm>
            <a:off x="3871043" y="6272794"/>
            <a:ext cx="3021230" cy="461665"/>
          </a:xfrm>
          <a:prstGeom prst="rect">
            <a:avLst/>
          </a:prstGeom>
          <a:noFill/>
        </p:spPr>
        <p:txBody>
          <a:bodyPr wrap="none" rtlCol="0">
            <a:spAutoFit/>
          </a:bodyPr>
          <a:lstStyle/>
          <a:p>
            <a:r>
              <a:rPr lang="en-US" sz="2400" dirty="0"/>
              <a:t>10,000 articles per day</a:t>
            </a:r>
          </a:p>
        </p:txBody>
      </p:sp>
    </p:spTree>
    <p:extLst>
      <p:ext uri="{BB962C8B-B14F-4D97-AF65-F5344CB8AC3E}">
        <p14:creationId xmlns:p14="http://schemas.microsoft.com/office/powerpoint/2010/main" val="1192297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71921"/>
            <a:ext cx="8229600" cy="5326103"/>
          </a:xfrm>
        </p:spPr>
        <p:txBody>
          <a:bodyPr>
            <a:normAutofit fontScale="47500" lnSpcReduction="20000"/>
          </a:bodyPr>
          <a:lstStyle/>
          <a:p>
            <a:pPr marL="0" indent="0">
              <a:buNone/>
            </a:pPr>
            <a:r>
              <a:rPr lang="en-US" b="1" dirty="0"/>
              <a:t>I am a statistician interested in detecting potentially problematic research such as data fabrication, </a:t>
            </a:r>
            <a:r>
              <a:rPr lang="en-US" dirty="0"/>
              <a:t>which results in unreliable findings and can harm policy-making, confound funding decisions, and hampers research progress.</a:t>
            </a:r>
          </a:p>
          <a:p>
            <a:pPr marL="0" indent="0">
              <a:buNone/>
            </a:pPr>
            <a:r>
              <a:rPr lang="en-US" dirty="0">
                <a:solidFill>
                  <a:schemeClr val="bg1">
                    <a:lumMod val="75000"/>
                  </a:schemeClr>
                </a:solidFill>
              </a:rPr>
              <a:t>To this end, I am content mining results reported in the psychology literature. Content mining the literature is a valuable avenue of investigating research questions with innovative methods. For example, our research group has written an automated program to mine research papers for errors in the reported results and found that 1/8 papers (of 30,000) contains at least one result that could directly influence the substantive conclusion [1].</a:t>
            </a:r>
          </a:p>
          <a:p>
            <a:pPr marL="0" indent="0">
              <a:buNone/>
            </a:pPr>
            <a:r>
              <a:rPr lang="en-US" dirty="0">
                <a:solidFill>
                  <a:schemeClr val="bg1">
                    <a:lumMod val="75000"/>
                  </a:schemeClr>
                </a:solidFill>
              </a:rPr>
              <a:t>In new research, I am trying to extract test results, figures, tables, and other information reported in papers throughout the majority of the psychology literature. As such, I need the research papers published in psychology that I can mine for these data. To this end, I started ‘bulk’ downloading research papers from, for instance, </a:t>
            </a:r>
            <a:r>
              <a:rPr lang="en-US" dirty="0" err="1">
                <a:solidFill>
                  <a:schemeClr val="bg1">
                    <a:lumMod val="75000"/>
                  </a:schemeClr>
                </a:solidFill>
              </a:rPr>
              <a:t>Sciencedirect</a:t>
            </a:r>
            <a:r>
              <a:rPr lang="en-US" dirty="0">
                <a:solidFill>
                  <a:schemeClr val="bg1">
                    <a:lumMod val="75000"/>
                  </a:schemeClr>
                </a:solidFill>
              </a:rPr>
              <a:t>. I was doing this for scholarly purposes and took into account potential server load by limiting the amount of papers I downloaded per minute to 9. I had no intention to redistribute the downloaded materials, had legal access to them because my university pays a subscription, and I only wanted to extract facts from these papers.</a:t>
            </a:r>
          </a:p>
          <a:p>
            <a:pPr marL="0" indent="0">
              <a:buNone/>
            </a:pPr>
            <a:r>
              <a:rPr lang="en-US" dirty="0">
                <a:solidFill>
                  <a:schemeClr val="bg1">
                    <a:lumMod val="75000"/>
                  </a:schemeClr>
                </a:solidFill>
              </a:rPr>
              <a:t>Full disclosure, I downloaded approximately 30GB of data from </a:t>
            </a:r>
            <a:r>
              <a:rPr lang="en-US" dirty="0" err="1">
                <a:solidFill>
                  <a:schemeClr val="bg1">
                    <a:lumMod val="75000"/>
                  </a:schemeClr>
                </a:solidFill>
              </a:rPr>
              <a:t>Sciencedirect</a:t>
            </a:r>
            <a:r>
              <a:rPr lang="en-US" dirty="0">
                <a:solidFill>
                  <a:schemeClr val="bg1">
                    <a:lumMod val="75000"/>
                  </a:schemeClr>
                </a:solidFill>
              </a:rPr>
              <a:t> in approximately 10 days. This boils down to a server load of 0.0021GB/[min], 0.125GB/h, 3GB/day.</a:t>
            </a:r>
          </a:p>
          <a:p>
            <a:pPr marL="0" indent="0">
              <a:buNone/>
            </a:pPr>
            <a:r>
              <a:rPr lang="en-US" dirty="0"/>
              <a:t>Approximately two weeks after I started </a:t>
            </a:r>
            <a:r>
              <a:rPr lang="en-US" b="1" dirty="0"/>
              <a:t>downloading psychology research papers</a:t>
            </a:r>
            <a:r>
              <a:rPr lang="en-US" dirty="0"/>
              <a:t>, </a:t>
            </a:r>
            <a:r>
              <a:rPr lang="en-US" b="1" dirty="0"/>
              <a:t>Elsevier notified my university that this was a violation </a:t>
            </a:r>
            <a:r>
              <a:rPr lang="en-US" dirty="0"/>
              <a:t>of the access contract, that this could be </a:t>
            </a:r>
            <a:r>
              <a:rPr lang="en-US" b="1" dirty="0"/>
              <a:t>considered stealing of content, and that they wanted it to stop. My librarian explicitly instructed me to stop downloading </a:t>
            </a:r>
            <a:r>
              <a:rPr lang="en-US" dirty="0"/>
              <a:t>(which I did immediately), otherwise Elsevier would cut all access to </a:t>
            </a:r>
            <a:r>
              <a:rPr lang="en-US" dirty="0" err="1"/>
              <a:t>Sciencedirect</a:t>
            </a:r>
            <a:r>
              <a:rPr lang="en-US" dirty="0"/>
              <a:t> for my university.</a:t>
            </a:r>
          </a:p>
          <a:p>
            <a:pPr marL="0" indent="0">
              <a:buNone/>
            </a:pPr>
            <a:r>
              <a:rPr lang="en-US" dirty="0">
                <a:solidFill>
                  <a:schemeClr val="bg1">
                    <a:lumMod val="75000"/>
                  </a:schemeClr>
                </a:solidFill>
              </a:rPr>
              <a:t>I am now not able to mine a substantial part of the literature, and because of this Elsevier is directly hampering me in my research.</a:t>
            </a:r>
          </a:p>
          <a:p>
            <a:pPr marL="0" indent="0">
              <a:buNone/>
            </a:pPr>
            <a:r>
              <a:rPr lang="en-US" i="1" dirty="0">
                <a:solidFill>
                  <a:schemeClr val="bg1">
                    <a:lumMod val="75000"/>
                  </a:schemeClr>
                </a:solidFill>
              </a:rPr>
              <a:t>[1] </a:t>
            </a:r>
            <a:r>
              <a:rPr lang="en-US" i="1" dirty="0" err="1">
                <a:solidFill>
                  <a:schemeClr val="bg1">
                    <a:lumMod val="75000"/>
                  </a:schemeClr>
                </a:solidFill>
              </a:rPr>
              <a:t>Nuijten</a:t>
            </a:r>
            <a:r>
              <a:rPr lang="en-US" i="1" dirty="0">
                <a:solidFill>
                  <a:schemeClr val="bg1">
                    <a:lumMod val="75000"/>
                  </a:schemeClr>
                </a:solidFill>
              </a:rPr>
              <a:t>, M. B., </a:t>
            </a:r>
            <a:r>
              <a:rPr lang="en-US" i="1" dirty="0" err="1">
                <a:solidFill>
                  <a:schemeClr val="bg1">
                    <a:lumMod val="75000"/>
                  </a:schemeClr>
                </a:solidFill>
              </a:rPr>
              <a:t>Hartgerink</a:t>
            </a:r>
            <a:r>
              <a:rPr lang="en-US" i="1" dirty="0">
                <a:solidFill>
                  <a:schemeClr val="bg1">
                    <a:lumMod val="75000"/>
                  </a:schemeClr>
                </a:solidFill>
              </a:rPr>
              <a:t>, C. H. J., van </a:t>
            </a:r>
            <a:r>
              <a:rPr lang="en-US" i="1" dirty="0" err="1">
                <a:solidFill>
                  <a:schemeClr val="bg1">
                    <a:lumMod val="75000"/>
                  </a:schemeClr>
                </a:solidFill>
              </a:rPr>
              <a:t>Assen</a:t>
            </a:r>
            <a:r>
              <a:rPr lang="en-US" i="1" dirty="0">
                <a:solidFill>
                  <a:schemeClr val="bg1">
                    <a:lumMod val="75000"/>
                  </a:schemeClr>
                </a:solidFill>
              </a:rPr>
              <a:t>, M. A. L. M., </a:t>
            </a:r>
            <a:r>
              <a:rPr lang="en-US" i="1" dirty="0" err="1">
                <a:solidFill>
                  <a:schemeClr val="bg1">
                    <a:lumMod val="75000"/>
                  </a:schemeClr>
                </a:solidFill>
              </a:rPr>
              <a:t>Epskamp</a:t>
            </a:r>
            <a:r>
              <a:rPr lang="en-US" i="1" dirty="0">
                <a:solidFill>
                  <a:schemeClr val="bg1">
                    <a:lumMod val="75000"/>
                  </a:schemeClr>
                </a:solidFill>
              </a:rPr>
              <a:t>, S., &amp; </a:t>
            </a:r>
            <a:r>
              <a:rPr lang="en-US" i="1" dirty="0" err="1">
                <a:solidFill>
                  <a:schemeClr val="bg1">
                    <a:lumMod val="75000"/>
                  </a:schemeClr>
                </a:solidFill>
              </a:rPr>
              <a:t>Wicherts</a:t>
            </a:r>
            <a:r>
              <a:rPr lang="en-US" i="1" dirty="0">
                <a:solidFill>
                  <a:schemeClr val="bg1">
                    <a:lumMod val="75000"/>
                  </a:schemeClr>
                </a:solidFill>
              </a:rPr>
              <a:t>, J. M. (2015). The prevalence of statistical reporting errors in psychology (1985–2013). Behavior Research Methods, 1–22. </a:t>
            </a:r>
            <a:r>
              <a:rPr lang="en-US" i="1" dirty="0" err="1">
                <a:solidFill>
                  <a:schemeClr val="bg1">
                    <a:lumMod val="75000"/>
                  </a:schemeClr>
                </a:solidFill>
              </a:rPr>
              <a:t>doi</a:t>
            </a:r>
            <a:r>
              <a:rPr lang="en-US" i="1" dirty="0">
                <a:solidFill>
                  <a:schemeClr val="bg1">
                    <a:lumMod val="75000"/>
                  </a:schemeClr>
                </a:solidFill>
              </a:rPr>
              <a:t>: </a:t>
            </a:r>
            <a:r>
              <a:rPr lang="en-US" i="1" u="sng" dirty="0">
                <a:solidFill>
                  <a:schemeClr val="bg1">
                    <a:lumMod val="75000"/>
                  </a:schemeClr>
                </a:solidFill>
              </a:rPr>
              <a:t>10.3758/s13428-015-0664-2</a:t>
            </a:r>
          </a:p>
          <a:p>
            <a:pPr marL="0" indent="0">
              <a:buNone/>
            </a:pPr>
            <a:endParaRPr lang="en-US" dirty="0"/>
          </a:p>
        </p:txBody>
      </p:sp>
      <p:sp>
        <p:nvSpPr>
          <p:cNvPr id="4" name="TextBox 3"/>
          <p:cNvSpPr txBox="1"/>
          <p:nvPr/>
        </p:nvSpPr>
        <p:spPr>
          <a:xfrm>
            <a:off x="1623522" y="345113"/>
            <a:ext cx="6227336" cy="646331"/>
          </a:xfrm>
          <a:prstGeom prst="rect">
            <a:avLst/>
          </a:prstGeom>
          <a:noFill/>
        </p:spPr>
        <p:txBody>
          <a:bodyPr wrap="none" rtlCol="0">
            <a:spAutoFit/>
          </a:bodyPr>
          <a:lstStyle/>
          <a:p>
            <a:r>
              <a:rPr lang="en-US" sz="3600" dirty="0"/>
              <a:t>Chris </a:t>
            </a:r>
            <a:r>
              <a:rPr lang="en-US" sz="3600" dirty="0" err="1"/>
              <a:t>Hartgerink’s</a:t>
            </a:r>
            <a:r>
              <a:rPr lang="en-US" sz="3600" dirty="0"/>
              <a:t> (NL) blog post</a:t>
            </a:r>
          </a:p>
        </p:txBody>
      </p:sp>
      <p:pic>
        <p:nvPicPr>
          <p:cNvPr id="5" name="Picture 4" descr="Screen Shot 2016-12-12 at 09.48.2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1751" y="1610609"/>
            <a:ext cx="2783124" cy="2897892"/>
          </a:xfrm>
          <a:prstGeom prst="rect">
            <a:avLst/>
          </a:prstGeom>
        </p:spPr>
      </p:pic>
      <p:sp>
        <p:nvSpPr>
          <p:cNvPr id="2" name="TextBox 1"/>
          <p:cNvSpPr txBox="1"/>
          <p:nvPr/>
        </p:nvSpPr>
        <p:spPr>
          <a:xfrm rot="20485158">
            <a:off x="-127650" y="2501118"/>
            <a:ext cx="9601603" cy="769441"/>
          </a:xfrm>
          <a:prstGeom prst="rect">
            <a:avLst/>
          </a:prstGeom>
          <a:noFill/>
        </p:spPr>
        <p:txBody>
          <a:bodyPr wrap="none" rtlCol="0">
            <a:spAutoFit/>
          </a:bodyPr>
          <a:lstStyle/>
          <a:p>
            <a:r>
              <a:rPr lang="en-US" sz="4400" dirty="0">
                <a:solidFill>
                  <a:srgbClr val="FF0000"/>
                </a:solidFill>
              </a:rPr>
              <a:t>“Elsevier stopped me </a:t>
            </a:r>
            <a:r>
              <a:rPr lang="en-US" sz="4400" dirty="0"/>
              <a:t>doing</a:t>
            </a:r>
            <a:r>
              <a:rPr lang="en-US" sz="4400" dirty="0">
                <a:solidFill>
                  <a:srgbClr val="FF0000"/>
                </a:solidFill>
              </a:rPr>
              <a:t> my research”</a:t>
            </a:r>
          </a:p>
        </p:txBody>
      </p:sp>
    </p:spTree>
    <p:extLst>
      <p:ext uri="{BB962C8B-B14F-4D97-AF65-F5344CB8AC3E}">
        <p14:creationId xmlns:p14="http://schemas.microsoft.com/office/powerpoint/2010/main" val="1389233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10472"/>
          </a:xfrm>
        </p:spPr>
        <p:txBody>
          <a:bodyPr>
            <a:normAutofit fontScale="90000"/>
          </a:bodyPr>
          <a:lstStyle/>
          <a:p>
            <a:r>
              <a:rPr lang="en-US" dirty="0"/>
              <a:t>Elsevier wants to control Open Data</a:t>
            </a:r>
          </a:p>
        </p:txBody>
      </p:sp>
      <p:pic>
        <p:nvPicPr>
          <p:cNvPr id="4" name="Picture 3"/>
          <p:cNvPicPr>
            <a:picLocks noChangeAspect="1"/>
          </p:cNvPicPr>
          <p:nvPr/>
        </p:nvPicPr>
        <p:blipFill>
          <a:blip r:embed="rId3"/>
          <a:stretch>
            <a:fillRect/>
          </a:stretch>
        </p:blipFill>
        <p:spPr>
          <a:xfrm>
            <a:off x="0" y="1402096"/>
            <a:ext cx="9144000" cy="5589535"/>
          </a:xfrm>
          <a:prstGeom prst="rect">
            <a:avLst/>
          </a:prstGeom>
        </p:spPr>
      </p:pic>
      <p:sp>
        <p:nvSpPr>
          <p:cNvPr id="5" name="Rectangle 4"/>
          <p:cNvSpPr/>
          <p:nvPr/>
        </p:nvSpPr>
        <p:spPr>
          <a:xfrm>
            <a:off x="359216" y="5759630"/>
            <a:ext cx="8531407" cy="914400"/>
          </a:xfrm>
          <a:prstGeom prst="rect">
            <a:avLst/>
          </a:prstGeom>
          <a:noFill/>
          <a:ln w="762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334748" y="4324704"/>
            <a:ext cx="2609759" cy="369332"/>
          </a:xfrm>
          <a:prstGeom prst="rect">
            <a:avLst/>
          </a:prstGeom>
          <a:noFill/>
        </p:spPr>
        <p:txBody>
          <a:bodyPr wrap="none" rtlCol="0">
            <a:spAutoFit/>
          </a:bodyPr>
          <a:lstStyle/>
          <a:p>
            <a:r>
              <a:rPr lang="en-US" dirty="0"/>
              <a:t>[asked by Michelle Brook]</a:t>
            </a:r>
          </a:p>
        </p:txBody>
      </p:sp>
    </p:spTree>
    <p:extLst>
      <p:ext uri="{BB962C8B-B14F-4D97-AF65-F5344CB8AC3E}">
        <p14:creationId xmlns:p14="http://schemas.microsoft.com/office/powerpoint/2010/main" val="8734091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5196</TotalTime>
  <Words>664</Words>
  <Application>Microsoft Macintosh PowerPoint</Application>
  <PresentationFormat>On-screen Show (4:3)</PresentationFormat>
  <Paragraphs>41</Paragraphs>
  <Slides>6</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PowerPoint Presentation</vt:lpstr>
      <vt:lpstr>PowerPoint Presentation</vt:lpstr>
      <vt:lpstr>PowerPoint Presentation</vt:lpstr>
      <vt:lpstr>Cambridge: Mining the Daily scientific literature</vt:lpstr>
      <vt:lpstr>PowerPoint Presentation</vt:lpstr>
      <vt:lpstr>Elsevier wants to control Open Data</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Murray-Rust</dc:creator>
  <cp:lastModifiedBy>Microsoft Office User</cp:lastModifiedBy>
  <cp:revision>223</cp:revision>
  <cp:lastPrinted>2021-09-16T06:56:59Z</cp:lastPrinted>
  <dcterms:created xsi:type="dcterms:W3CDTF">2018-09-02T20:07:35Z</dcterms:created>
  <dcterms:modified xsi:type="dcterms:W3CDTF">2021-09-16T11:02:01Z</dcterms:modified>
</cp:coreProperties>
</file>

<file path=docProps/thumbnail.jpeg>
</file>